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Lato Black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LatoBlack-bold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LatoBlac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bild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lodrät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rät rubrik och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innehåll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vsnittsrubrik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vå delar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ämförelse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ast rubrik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med bildtext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ed bildtext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2.jpg"/><Relationship Id="rId5" Type="http://schemas.openxmlformats.org/officeDocument/2006/relationships/image" Target="../media/image16.png"/><Relationship Id="rId6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>
            <p:ph type="ctrTitle"/>
          </p:nvPr>
        </p:nvSpPr>
        <p:spPr>
          <a:xfrm>
            <a:off x="7848600" y="643467"/>
            <a:ext cx="3574596" cy="35692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sv-SE" sz="5400">
                <a:latin typeface="Calibri"/>
                <a:ea typeface="Calibri"/>
                <a:cs typeface="Calibri"/>
                <a:sym typeface="Calibri"/>
              </a:rPr>
              <a:t>Who am I?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848600" y="4631161"/>
            <a:ext cx="3570148" cy="1569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sv-SE" sz="1100">
                <a:latin typeface="Lato Black"/>
                <a:ea typeface="Lato Black"/>
                <a:cs typeface="Lato Black"/>
                <a:sym typeface="Lato Black"/>
              </a:rPr>
              <a:t>Rozalina Hermés 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sv-SE" sz="1100"/>
              <a:t>Undergraduate student at Malmö University in Sweden 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sv-SE" sz="1100"/>
              <a:t>Exchange semester at University of the West Indies in Barbados 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sv-SE" sz="1100"/>
              <a:t>MFS scholarship: Research in Brazil for bachelors´ thesis </a:t>
            </a:r>
            <a:endParaRPr/>
          </a:p>
        </p:txBody>
      </p:sp>
      <p:pic>
        <p:nvPicPr>
          <p:cNvPr descr="En bild som visar text, gräs, himmel, utomhus&#10;&#10;Automatiskt genererad beskrivning" id="87" name="Google Shape;87;p13"/>
          <p:cNvPicPr preferRelativeResize="0"/>
          <p:nvPr/>
        </p:nvPicPr>
        <p:blipFill rotWithShape="1">
          <a:blip r:embed="rId3">
            <a:alphaModFix/>
          </a:blip>
          <a:srcRect b="1" l="24646" r="3210" t="0"/>
          <a:stretch/>
        </p:blipFill>
        <p:spPr>
          <a:xfrm>
            <a:off x="20" y="1"/>
            <a:ext cx="4031802" cy="4191579"/>
          </a:xfrm>
          <a:custGeom>
            <a:rect b="b" l="l" r="r" t="t"/>
            <a:pathLst>
              <a:path extrusionOk="0" h="4191579" w="4031822">
                <a:moveTo>
                  <a:pt x="0" y="0"/>
                </a:moveTo>
                <a:lnTo>
                  <a:pt x="4014033" y="0"/>
                </a:lnTo>
                <a:lnTo>
                  <a:pt x="4010211" y="140685"/>
                </a:lnTo>
                <a:cubicBezTo>
                  <a:pt x="4010813" y="312748"/>
                  <a:pt x="4024110" y="484543"/>
                  <a:pt x="4021842" y="655694"/>
                </a:cubicBezTo>
                <a:cubicBezTo>
                  <a:pt x="4020633" y="750937"/>
                  <a:pt x="3997951" y="845926"/>
                  <a:pt x="4002184" y="941423"/>
                </a:cubicBezTo>
                <a:cubicBezTo>
                  <a:pt x="4014584" y="1230835"/>
                  <a:pt x="4010501" y="1520374"/>
                  <a:pt x="4026682" y="1809659"/>
                </a:cubicBezTo>
                <a:cubicBezTo>
                  <a:pt x="4037147" y="1950656"/>
                  <a:pt x="4031626" y="2092163"/>
                  <a:pt x="4010199" y="2232284"/>
                </a:cubicBezTo>
                <a:cubicBezTo>
                  <a:pt x="3992354" y="2337305"/>
                  <a:pt x="4003394" y="2443216"/>
                  <a:pt x="4010955" y="2548745"/>
                </a:cubicBezTo>
                <a:cubicBezTo>
                  <a:pt x="4020179" y="2676497"/>
                  <a:pt x="4025169" y="2804124"/>
                  <a:pt x="4010047" y="2932130"/>
                </a:cubicBezTo>
                <a:cubicBezTo>
                  <a:pt x="3999161" y="3023182"/>
                  <a:pt x="4009292" y="3114742"/>
                  <a:pt x="4015340" y="3206049"/>
                </a:cubicBezTo>
                <a:cubicBezTo>
                  <a:pt x="4023203" y="3301342"/>
                  <a:pt x="4023203" y="3396992"/>
                  <a:pt x="4015340" y="3492286"/>
                </a:cubicBezTo>
                <a:cubicBezTo>
                  <a:pt x="4007448" y="3579402"/>
                  <a:pt x="4009323" y="3666936"/>
                  <a:pt x="4020936" y="3753760"/>
                </a:cubicBezTo>
                <a:cubicBezTo>
                  <a:pt x="4033638" y="3855352"/>
                  <a:pt x="4023809" y="3956945"/>
                  <a:pt x="4014584" y="4058538"/>
                </a:cubicBezTo>
                <a:lnTo>
                  <a:pt x="4008284" y="4161770"/>
                </a:lnTo>
                <a:lnTo>
                  <a:pt x="3974577" y="4158170"/>
                </a:lnTo>
                <a:cubicBezTo>
                  <a:pt x="3930066" y="4156299"/>
                  <a:pt x="3885446" y="4157296"/>
                  <a:pt x="3840969" y="4161169"/>
                </a:cubicBezTo>
                <a:cubicBezTo>
                  <a:pt x="3611731" y="4176237"/>
                  <a:pt x="3382237" y="4169436"/>
                  <a:pt x="3152998" y="4172770"/>
                </a:cubicBezTo>
                <a:cubicBezTo>
                  <a:pt x="2846330" y="4177304"/>
                  <a:pt x="2539916" y="4165703"/>
                  <a:pt x="2233375" y="4164637"/>
                </a:cubicBezTo>
                <a:cubicBezTo>
                  <a:pt x="2170544" y="4164370"/>
                  <a:pt x="2107458" y="4167837"/>
                  <a:pt x="2044882" y="4173170"/>
                </a:cubicBezTo>
                <a:cubicBezTo>
                  <a:pt x="1958187" y="4180371"/>
                  <a:pt x="1872634" y="4171303"/>
                  <a:pt x="1786702" y="4162770"/>
                </a:cubicBezTo>
                <a:cubicBezTo>
                  <a:pt x="1683124" y="4152503"/>
                  <a:pt x="1579802" y="4161570"/>
                  <a:pt x="1476860" y="4173437"/>
                </a:cubicBezTo>
                <a:cubicBezTo>
                  <a:pt x="1300133" y="4193424"/>
                  <a:pt x="1122073" y="4196905"/>
                  <a:pt x="944761" y="4183837"/>
                </a:cubicBezTo>
                <a:cubicBezTo>
                  <a:pt x="748904" y="4169837"/>
                  <a:pt x="553176" y="4172371"/>
                  <a:pt x="357319" y="4173437"/>
                </a:cubicBezTo>
                <a:lnTo>
                  <a:pt x="0" y="417247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Presenting the Department of Global Political Studies at Malmö University -  YouTube" id="88" name="Google Shape;88;p13"/>
          <p:cNvPicPr preferRelativeResize="0"/>
          <p:nvPr/>
        </p:nvPicPr>
        <p:blipFill rotWithShape="1">
          <a:blip r:embed="rId4">
            <a:alphaModFix/>
          </a:blip>
          <a:srcRect b="-2" l="14249" r="26257" t="0"/>
          <a:stretch/>
        </p:blipFill>
        <p:spPr>
          <a:xfrm>
            <a:off x="4241765" y="-7"/>
            <a:ext cx="3272661" cy="3094260"/>
          </a:xfrm>
          <a:custGeom>
            <a:rect b="b" l="l" r="r" t="t"/>
            <a:pathLst>
              <a:path extrusionOk="0" h="3094260" w="3272661">
                <a:moveTo>
                  <a:pt x="20491" y="0"/>
                </a:moveTo>
                <a:lnTo>
                  <a:pt x="3256970" y="0"/>
                </a:lnTo>
                <a:lnTo>
                  <a:pt x="3241869" y="216057"/>
                </a:lnTo>
                <a:cubicBezTo>
                  <a:pt x="3238811" y="442472"/>
                  <a:pt x="3250023" y="668504"/>
                  <a:pt x="3256903" y="894664"/>
                </a:cubicBezTo>
                <a:cubicBezTo>
                  <a:pt x="3260853" y="1023990"/>
                  <a:pt x="3269773" y="1153697"/>
                  <a:pt x="3258305" y="1282768"/>
                </a:cubicBezTo>
                <a:cubicBezTo>
                  <a:pt x="3248558" y="1413852"/>
                  <a:pt x="3246137" y="1545382"/>
                  <a:pt x="3251042" y="1676733"/>
                </a:cubicBezTo>
                <a:cubicBezTo>
                  <a:pt x="3254993" y="1849124"/>
                  <a:pt x="3266332" y="2020878"/>
                  <a:pt x="3253591" y="2193142"/>
                </a:cubicBezTo>
                <a:cubicBezTo>
                  <a:pt x="3242607" y="2339591"/>
                  <a:pt x="3244442" y="2486716"/>
                  <a:pt x="3259070" y="2632849"/>
                </a:cubicBezTo>
                <a:cubicBezTo>
                  <a:pt x="3271938" y="2759498"/>
                  <a:pt x="3279073" y="2886912"/>
                  <a:pt x="3264803" y="3014326"/>
                </a:cubicBezTo>
                <a:lnTo>
                  <a:pt x="3260314" y="3077977"/>
                </a:lnTo>
                <a:lnTo>
                  <a:pt x="3186026" y="3072036"/>
                </a:lnTo>
                <a:cubicBezTo>
                  <a:pt x="3152172" y="3069081"/>
                  <a:pt x="3118286" y="3066272"/>
                  <a:pt x="3084305" y="3064786"/>
                </a:cubicBezTo>
                <a:cubicBezTo>
                  <a:pt x="2935132" y="3057075"/>
                  <a:pt x="2785667" y="3057384"/>
                  <a:pt x="2636519" y="3065690"/>
                </a:cubicBezTo>
                <a:cubicBezTo>
                  <a:pt x="2537307" y="3071890"/>
                  <a:pt x="2439874" y="3095139"/>
                  <a:pt x="2339646" y="3094235"/>
                </a:cubicBezTo>
                <a:cubicBezTo>
                  <a:pt x="2086345" y="3091523"/>
                  <a:pt x="1832282" y="3075636"/>
                  <a:pt x="1578219" y="3078606"/>
                </a:cubicBezTo>
                <a:cubicBezTo>
                  <a:pt x="1570089" y="3078736"/>
                  <a:pt x="1561959" y="3076798"/>
                  <a:pt x="1553829" y="3076798"/>
                </a:cubicBezTo>
                <a:cubicBezTo>
                  <a:pt x="1419938" y="3071244"/>
                  <a:pt x="1286047" y="3066336"/>
                  <a:pt x="1152028" y="3078477"/>
                </a:cubicBezTo>
                <a:cubicBezTo>
                  <a:pt x="1063996" y="3086356"/>
                  <a:pt x="976344" y="3095786"/>
                  <a:pt x="887422" y="3090102"/>
                </a:cubicBezTo>
                <a:cubicBezTo>
                  <a:pt x="763693" y="3082223"/>
                  <a:pt x="639964" y="3076540"/>
                  <a:pt x="515982" y="3080802"/>
                </a:cubicBezTo>
                <a:cubicBezTo>
                  <a:pt x="466185" y="3082223"/>
                  <a:pt x="416389" y="3080802"/>
                  <a:pt x="366720" y="3080802"/>
                </a:cubicBezTo>
                <a:lnTo>
                  <a:pt x="365831" y="3081061"/>
                </a:lnTo>
                <a:cubicBezTo>
                  <a:pt x="333310" y="3081061"/>
                  <a:pt x="300790" y="3081836"/>
                  <a:pt x="268270" y="3081061"/>
                </a:cubicBezTo>
                <a:cubicBezTo>
                  <a:pt x="206914" y="3079640"/>
                  <a:pt x="145526" y="3076798"/>
                  <a:pt x="84122" y="3075733"/>
                </a:cubicBezTo>
                <a:lnTo>
                  <a:pt x="18509" y="3077630"/>
                </a:lnTo>
                <a:lnTo>
                  <a:pt x="14296" y="2957237"/>
                </a:lnTo>
                <a:cubicBezTo>
                  <a:pt x="15810" y="2916673"/>
                  <a:pt x="20256" y="2876185"/>
                  <a:pt x="27627" y="2835999"/>
                </a:cubicBezTo>
                <a:cubicBezTo>
                  <a:pt x="46226" y="2740756"/>
                  <a:pt x="37909" y="2645512"/>
                  <a:pt x="31105" y="2550269"/>
                </a:cubicBezTo>
                <a:cubicBezTo>
                  <a:pt x="12505" y="2288796"/>
                  <a:pt x="-10178" y="2027322"/>
                  <a:pt x="4945" y="1764959"/>
                </a:cubicBezTo>
                <a:cubicBezTo>
                  <a:pt x="8121" y="1708956"/>
                  <a:pt x="22031" y="1654350"/>
                  <a:pt x="27779" y="1598729"/>
                </a:cubicBezTo>
                <a:cubicBezTo>
                  <a:pt x="44564" y="1437069"/>
                  <a:pt x="24904" y="1276045"/>
                  <a:pt x="16890" y="1114767"/>
                </a:cubicBezTo>
                <a:cubicBezTo>
                  <a:pt x="5368" y="936281"/>
                  <a:pt x="7696" y="757351"/>
                  <a:pt x="23846" y="579120"/>
                </a:cubicBezTo>
                <a:cubicBezTo>
                  <a:pt x="33978" y="482353"/>
                  <a:pt x="37418" y="385459"/>
                  <a:pt x="36170" y="288533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University" id="89" name="Google Shape;89;p13"/>
          <p:cNvPicPr preferRelativeResize="0"/>
          <p:nvPr/>
        </p:nvPicPr>
        <p:blipFill rotWithShape="1">
          <a:blip r:embed="rId5">
            <a:alphaModFix/>
          </a:blip>
          <a:srcRect b="3203" l="0" r="-1" t="3938"/>
          <a:stretch/>
        </p:blipFill>
        <p:spPr>
          <a:xfrm>
            <a:off x="-7" y="4363330"/>
            <a:ext cx="4024832" cy="2494677"/>
          </a:xfrm>
          <a:custGeom>
            <a:rect b="b" l="l" r="r" t="t"/>
            <a:pathLst>
              <a:path extrusionOk="0" h="2494677" w="4024832">
                <a:moveTo>
                  <a:pt x="2448535" y="4"/>
                </a:moveTo>
                <a:cubicBezTo>
                  <a:pt x="2492951" y="-79"/>
                  <a:pt x="2537377" y="1187"/>
                  <a:pt x="2581803" y="4521"/>
                </a:cubicBezTo>
                <a:cubicBezTo>
                  <a:pt x="2731381" y="18188"/>
                  <a:pt x="2881655" y="21522"/>
                  <a:pt x="3031651" y="14521"/>
                </a:cubicBezTo>
                <a:cubicBezTo>
                  <a:pt x="3152186" y="5814"/>
                  <a:pt x="3273088" y="4294"/>
                  <a:pt x="3393788" y="9988"/>
                </a:cubicBezTo>
                <a:cubicBezTo>
                  <a:pt x="3506250" y="16788"/>
                  <a:pt x="3618712" y="23721"/>
                  <a:pt x="3731554" y="19722"/>
                </a:cubicBezTo>
                <a:cubicBezTo>
                  <a:pt x="3776488" y="18121"/>
                  <a:pt x="3820787" y="16121"/>
                  <a:pt x="3865341" y="13454"/>
                </a:cubicBezTo>
                <a:cubicBezTo>
                  <a:pt x="3906321" y="9821"/>
                  <a:pt x="3947412" y="8104"/>
                  <a:pt x="3988493" y="8304"/>
                </a:cubicBezTo>
                <a:lnTo>
                  <a:pt x="4007479" y="9284"/>
                </a:lnTo>
                <a:lnTo>
                  <a:pt x="4017609" y="231116"/>
                </a:lnTo>
                <a:cubicBezTo>
                  <a:pt x="4025352" y="353955"/>
                  <a:pt x="4021102" y="477123"/>
                  <a:pt x="4004907" y="599390"/>
                </a:cubicBezTo>
                <a:cubicBezTo>
                  <a:pt x="4002033" y="623708"/>
                  <a:pt x="4000861" y="648059"/>
                  <a:pt x="4000275" y="672425"/>
                </a:cubicBezTo>
                <a:lnTo>
                  <a:pt x="3999943" y="694238"/>
                </a:lnTo>
                <a:lnTo>
                  <a:pt x="3995708" y="737624"/>
                </a:lnTo>
                <a:lnTo>
                  <a:pt x="3999298" y="809943"/>
                </a:lnTo>
                <a:lnTo>
                  <a:pt x="3998921" y="817544"/>
                </a:lnTo>
                <a:lnTo>
                  <a:pt x="4004573" y="875460"/>
                </a:lnTo>
                <a:lnTo>
                  <a:pt x="4016380" y="1077132"/>
                </a:lnTo>
                <a:cubicBezTo>
                  <a:pt x="4017718" y="1164940"/>
                  <a:pt x="4015258" y="1252789"/>
                  <a:pt x="4008990" y="1340508"/>
                </a:cubicBezTo>
                <a:cubicBezTo>
                  <a:pt x="3999765" y="1502040"/>
                  <a:pt x="4009292" y="1663318"/>
                  <a:pt x="4020483" y="1824724"/>
                </a:cubicBezTo>
                <a:cubicBezTo>
                  <a:pt x="4033789" y="2016607"/>
                  <a:pt x="4012619" y="2208363"/>
                  <a:pt x="4009443" y="2400245"/>
                </a:cubicBezTo>
                <a:cubicBezTo>
                  <a:pt x="4009140" y="2417453"/>
                  <a:pt x="4010274" y="2434692"/>
                  <a:pt x="4011673" y="2451931"/>
                </a:cubicBezTo>
                <a:lnTo>
                  <a:pt x="4014832" y="2494677"/>
                </a:lnTo>
                <a:lnTo>
                  <a:pt x="0" y="2494677"/>
                </a:lnTo>
                <a:lnTo>
                  <a:pt x="0" y="12267"/>
                </a:lnTo>
                <a:lnTo>
                  <a:pt x="19934" y="15322"/>
                </a:lnTo>
                <a:cubicBezTo>
                  <a:pt x="85939" y="15322"/>
                  <a:pt x="151816" y="12521"/>
                  <a:pt x="217694" y="7988"/>
                </a:cubicBezTo>
                <a:cubicBezTo>
                  <a:pt x="361584" y="-159"/>
                  <a:pt x="505855" y="3228"/>
                  <a:pt x="649263" y="18121"/>
                </a:cubicBezTo>
                <a:cubicBezTo>
                  <a:pt x="750720" y="25975"/>
                  <a:pt x="852633" y="24722"/>
                  <a:pt x="953900" y="14388"/>
                </a:cubicBezTo>
                <a:cubicBezTo>
                  <a:pt x="1139728" y="-1747"/>
                  <a:pt x="1325176" y="11188"/>
                  <a:pt x="1510624" y="22122"/>
                </a:cubicBezTo>
                <a:cubicBezTo>
                  <a:pt x="1690233" y="32788"/>
                  <a:pt x="1869715" y="24921"/>
                  <a:pt x="2049324" y="17855"/>
                </a:cubicBezTo>
                <a:cubicBezTo>
                  <a:pt x="2182127" y="12655"/>
                  <a:pt x="2315286" y="254"/>
                  <a:pt x="2448535" y="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En bild som visar träd, utomhus, palm, himmel&#10;&#10;Automatiskt genererad beskrivning" id="90" name="Google Shape;90;p13"/>
          <p:cNvPicPr preferRelativeResize="0"/>
          <p:nvPr/>
        </p:nvPicPr>
        <p:blipFill rotWithShape="1">
          <a:blip r:embed="rId6">
            <a:alphaModFix/>
          </a:blip>
          <a:srcRect b="-2" l="0" r="-4" t="17637"/>
          <a:stretch/>
        </p:blipFill>
        <p:spPr>
          <a:xfrm>
            <a:off x="4236957" y="3258269"/>
            <a:ext cx="3277944" cy="3599733"/>
          </a:xfrm>
          <a:custGeom>
            <a:rect b="b" l="l" r="r" t="t"/>
            <a:pathLst>
              <a:path extrusionOk="0" h="3599733" w="3277944">
                <a:moveTo>
                  <a:pt x="849129" y="498"/>
                </a:moveTo>
                <a:cubicBezTo>
                  <a:pt x="1014863" y="-3044"/>
                  <a:pt x="1181187" y="13085"/>
                  <a:pt x="1346868" y="24419"/>
                </a:cubicBezTo>
                <a:cubicBezTo>
                  <a:pt x="1520240" y="36367"/>
                  <a:pt x="1694134" y="38046"/>
                  <a:pt x="1867697" y="29457"/>
                </a:cubicBezTo>
                <a:cubicBezTo>
                  <a:pt x="1993458" y="23256"/>
                  <a:pt x="2118711" y="9049"/>
                  <a:pt x="2244980" y="12278"/>
                </a:cubicBezTo>
                <a:cubicBezTo>
                  <a:pt x="2427779" y="16928"/>
                  <a:pt x="2610450" y="23773"/>
                  <a:pt x="2793503" y="19124"/>
                </a:cubicBezTo>
                <a:cubicBezTo>
                  <a:pt x="2922790" y="15927"/>
                  <a:pt x="3052147" y="5174"/>
                  <a:pt x="3181362" y="11331"/>
                </a:cubicBezTo>
                <a:lnTo>
                  <a:pt x="3263481" y="19406"/>
                </a:lnTo>
                <a:lnTo>
                  <a:pt x="3263997" y="36369"/>
                </a:lnTo>
                <a:cubicBezTo>
                  <a:pt x="3275719" y="169645"/>
                  <a:pt x="3261703" y="303048"/>
                  <a:pt x="3255587" y="436449"/>
                </a:cubicBezTo>
                <a:cubicBezTo>
                  <a:pt x="3247432" y="611517"/>
                  <a:pt x="3234691" y="787093"/>
                  <a:pt x="3252912" y="961778"/>
                </a:cubicBezTo>
                <a:cubicBezTo>
                  <a:pt x="3267934" y="1127034"/>
                  <a:pt x="3269043" y="1293259"/>
                  <a:pt x="3256225" y="1458694"/>
                </a:cubicBezTo>
                <a:cubicBezTo>
                  <a:pt x="3247624" y="1582796"/>
                  <a:pt x="3249791" y="1707406"/>
                  <a:pt x="3262722" y="1831125"/>
                </a:cubicBezTo>
                <a:cubicBezTo>
                  <a:pt x="3277451" y="1954654"/>
                  <a:pt x="3281503" y="2079213"/>
                  <a:pt x="3274827" y="2203429"/>
                </a:cubicBezTo>
                <a:cubicBezTo>
                  <a:pt x="3262341" y="2402833"/>
                  <a:pt x="3259920" y="2602490"/>
                  <a:pt x="3261449" y="2802275"/>
                </a:cubicBezTo>
                <a:cubicBezTo>
                  <a:pt x="3262468" y="2938863"/>
                  <a:pt x="3265399" y="3075451"/>
                  <a:pt x="3259027" y="3211912"/>
                </a:cubicBezTo>
                <a:cubicBezTo>
                  <a:pt x="3255842" y="3281162"/>
                  <a:pt x="3252785" y="3350412"/>
                  <a:pt x="3252530" y="3419645"/>
                </a:cubicBezTo>
                <a:lnTo>
                  <a:pt x="3261481" y="3599733"/>
                </a:lnTo>
                <a:lnTo>
                  <a:pt x="25148" y="3599733"/>
                </a:lnTo>
                <a:lnTo>
                  <a:pt x="38817" y="3416947"/>
                </a:lnTo>
                <a:cubicBezTo>
                  <a:pt x="42268" y="3354064"/>
                  <a:pt x="44472" y="3291150"/>
                  <a:pt x="45432" y="3228206"/>
                </a:cubicBezTo>
                <a:cubicBezTo>
                  <a:pt x="48607" y="2984511"/>
                  <a:pt x="57228" y="2740308"/>
                  <a:pt x="30310" y="2497375"/>
                </a:cubicBezTo>
                <a:cubicBezTo>
                  <a:pt x="12014" y="2332795"/>
                  <a:pt x="19272" y="2168977"/>
                  <a:pt x="22599" y="2004525"/>
                </a:cubicBezTo>
                <a:cubicBezTo>
                  <a:pt x="26379" y="1819752"/>
                  <a:pt x="24565" y="1634854"/>
                  <a:pt x="24565" y="1450082"/>
                </a:cubicBezTo>
                <a:cubicBezTo>
                  <a:pt x="24262" y="1369697"/>
                  <a:pt x="29404" y="1289820"/>
                  <a:pt x="38174" y="1209815"/>
                </a:cubicBezTo>
                <a:cubicBezTo>
                  <a:pt x="50726" y="1093746"/>
                  <a:pt x="35604" y="978312"/>
                  <a:pt x="15491" y="864021"/>
                </a:cubicBezTo>
                <a:cubicBezTo>
                  <a:pt x="3576" y="784384"/>
                  <a:pt x="-1474" y="704126"/>
                  <a:pt x="370" y="623881"/>
                </a:cubicBezTo>
                <a:cubicBezTo>
                  <a:pt x="219" y="427807"/>
                  <a:pt x="10652" y="232114"/>
                  <a:pt x="29555" y="36548"/>
                </a:cubicBezTo>
                <a:lnTo>
                  <a:pt x="29995" y="11359"/>
                </a:lnTo>
                <a:lnTo>
                  <a:pt x="108946" y="11503"/>
                </a:lnTo>
                <a:cubicBezTo>
                  <a:pt x="300382" y="17315"/>
                  <a:pt x="490802" y="34236"/>
                  <a:pt x="683636" y="11503"/>
                </a:cubicBezTo>
                <a:cubicBezTo>
                  <a:pt x="738705" y="5045"/>
                  <a:pt x="793884" y="1679"/>
                  <a:pt x="849129" y="49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7848600" y="4383917"/>
            <a:ext cx="3383280" cy="18288"/>
          </a:xfrm>
          <a:custGeom>
            <a:rect b="b" l="l" r="r" t="t"/>
            <a:pathLst>
              <a:path extrusionOk="0" fill="none" h="18288" w="3383280">
                <a:moveTo>
                  <a:pt x="0" y="0"/>
                </a:moveTo>
                <a:cubicBezTo>
                  <a:pt x="237173" y="2829"/>
                  <a:pt x="403433" y="9167"/>
                  <a:pt x="676656" y="0"/>
                </a:cubicBezTo>
                <a:cubicBezTo>
                  <a:pt x="949879" y="-9167"/>
                  <a:pt x="1103389" y="-19890"/>
                  <a:pt x="1319479" y="0"/>
                </a:cubicBezTo>
                <a:cubicBezTo>
                  <a:pt x="1535569" y="19890"/>
                  <a:pt x="1682672" y="-17352"/>
                  <a:pt x="1962302" y="0"/>
                </a:cubicBezTo>
                <a:cubicBezTo>
                  <a:pt x="2241932" y="17352"/>
                  <a:pt x="2522200" y="-30059"/>
                  <a:pt x="2706624" y="0"/>
                </a:cubicBezTo>
                <a:cubicBezTo>
                  <a:pt x="2891048" y="30059"/>
                  <a:pt x="3045365" y="-14656"/>
                  <a:pt x="3383280" y="0"/>
                </a:cubicBezTo>
                <a:cubicBezTo>
                  <a:pt x="3382846" y="7551"/>
                  <a:pt x="3382813" y="9822"/>
                  <a:pt x="3383280" y="18288"/>
                </a:cubicBezTo>
                <a:cubicBezTo>
                  <a:pt x="3053377" y="3328"/>
                  <a:pt x="2851947" y="-13486"/>
                  <a:pt x="2706624" y="18288"/>
                </a:cubicBezTo>
                <a:cubicBezTo>
                  <a:pt x="2561301" y="50062"/>
                  <a:pt x="2276448" y="-4069"/>
                  <a:pt x="2131466" y="18288"/>
                </a:cubicBezTo>
                <a:cubicBezTo>
                  <a:pt x="1986484" y="40645"/>
                  <a:pt x="1793482" y="35971"/>
                  <a:pt x="1488643" y="18288"/>
                </a:cubicBezTo>
                <a:cubicBezTo>
                  <a:pt x="1183804" y="605"/>
                  <a:pt x="1165655" y="13056"/>
                  <a:pt x="845820" y="18288"/>
                </a:cubicBezTo>
                <a:cubicBezTo>
                  <a:pt x="525985" y="23520"/>
                  <a:pt x="359281" y="20906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383280">
                <a:moveTo>
                  <a:pt x="0" y="0"/>
                </a:moveTo>
                <a:cubicBezTo>
                  <a:pt x="268344" y="9609"/>
                  <a:pt x="438266" y="25094"/>
                  <a:pt x="608990" y="0"/>
                </a:cubicBezTo>
                <a:cubicBezTo>
                  <a:pt x="779714" y="-25094"/>
                  <a:pt x="1051156" y="12077"/>
                  <a:pt x="1353312" y="0"/>
                </a:cubicBezTo>
                <a:cubicBezTo>
                  <a:pt x="1655468" y="-12077"/>
                  <a:pt x="1744944" y="15185"/>
                  <a:pt x="1928470" y="0"/>
                </a:cubicBezTo>
                <a:cubicBezTo>
                  <a:pt x="2111996" y="-15185"/>
                  <a:pt x="2262421" y="-9753"/>
                  <a:pt x="2503627" y="0"/>
                </a:cubicBezTo>
                <a:cubicBezTo>
                  <a:pt x="2744833" y="9753"/>
                  <a:pt x="3026048" y="-23784"/>
                  <a:pt x="3383280" y="0"/>
                </a:cubicBezTo>
                <a:cubicBezTo>
                  <a:pt x="3383198" y="4406"/>
                  <a:pt x="3383191" y="9982"/>
                  <a:pt x="3383280" y="18288"/>
                </a:cubicBezTo>
                <a:cubicBezTo>
                  <a:pt x="3162586" y="20850"/>
                  <a:pt x="2901132" y="28452"/>
                  <a:pt x="2740457" y="18288"/>
                </a:cubicBezTo>
                <a:cubicBezTo>
                  <a:pt x="2579782" y="8124"/>
                  <a:pt x="2388638" y="-13238"/>
                  <a:pt x="2097634" y="18288"/>
                </a:cubicBezTo>
                <a:cubicBezTo>
                  <a:pt x="1806630" y="49814"/>
                  <a:pt x="1687248" y="-8161"/>
                  <a:pt x="1454810" y="18288"/>
                </a:cubicBezTo>
                <a:cubicBezTo>
                  <a:pt x="1222372" y="44737"/>
                  <a:pt x="872924" y="37554"/>
                  <a:pt x="710489" y="18288"/>
                </a:cubicBezTo>
                <a:cubicBezTo>
                  <a:pt x="548054" y="-978"/>
                  <a:pt x="151263" y="49891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>
            <p:ph type="ctrTitle"/>
          </p:nvPr>
        </p:nvSpPr>
        <p:spPr>
          <a:xfrm>
            <a:off x="7848600" y="643467"/>
            <a:ext cx="35745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sv-SE" sz="5400">
                <a:latin typeface="Calibri"/>
                <a:ea typeface="Calibri"/>
                <a:cs typeface="Calibri"/>
                <a:sym typeface="Calibri"/>
              </a:rPr>
              <a:t>Who am I?</a:t>
            </a:r>
            <a:endParaRPr/>
          </a:p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7848600" y="4631161"/>
            <a:ext cx="35700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sv-SE" sz="1100">
                <a:latin typeface="Lato Black"/>
                <a:ea typeface="Lato Black"/>
                <a:cs typeface="Lato Black"/>
                <a:sym typeface="Lato Black"/>
              </a:rPr>
              <a:t>Nicole Lundgårdh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sv-SE" sz="1100"/>
              <a:t>Undergraduate student at Malmö University in Sweden 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sv-SE" sz="1100"/>
              <a:t>International life experience: Sweden, England, Spain and Brazil 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sv-SE" sz="1100"/>
              <a:t>MFS scholarship: Research in Brazil for bachelors´ thesis </a:t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848600" y="4383917"/>
            <a:ext cx="3383280" cy="18288"/>
          </a:xfrm>
          <a:custGeom>
            <a:rect b="b" l="l" r="r" t="t"/>
            <a:pathLst>
              <a:path extrusionOk="0" fill="none" h="18288" w="3383280">
                <a:moveTo>
                  <a:pt x="0" y="0"/>
                </a:moveTo>
                <a:cubicBezTo>
                  <a:pt x="237173" y="2829"/>
                  <a:pt x="403433" y="9167"/>
                  <a:pt x="676656" y="0"/>
                </a:cubicBezTo>
                <a:cubicBezTo>
                  <a:pt x="949879" y="-9167"/>
                  <a:pt x="1103389" y="-19890"/>
                  <a:pt x="1319479" y="0"/>
                </a:cubicBezTo>
                <a:cubicBezTo>
                  <a:pt x="1535569" y="19890"/>
                  <a:pt x="1682672" y="-17352"/>
                  <a:pt x="1962302" y="0"/>
                </a:cubicBezTo>
                <a:cubicBezTo>
                  <a:pt x="2241932" y="17352"/>
                  <a:pt x="2522200" y="-30059"/>
                  <a:pt x="2706624" y="0"/>
                </a:cubicBezTo>
                <a:cubicBezTo>
                  <a:pt x="2891048" y="30059"/>
                  <a:pt x="3045365" y="-14656"/>
                  <a:pt x="3383280" y="0"/>
                </a:cubicBezTo>
                <a:cubicBezTo>
                  <a:pt x="3382846" y="7551"/>
                  <a:pt x="3382813" y="9822"/>
                  <a:pt x="3383280" y="18288"/>
                </a:cubicBezTo>
                <a:cubicBezTo>
                  <a:pt x="3053377" y="3328"/>
                  <a:pt x="2851947" y="-13486"/>
                  <a:pt x="2706624" y="18288"/>
                </a:cubicBezTo>
                <a:cubicBezTo>
                  <a:pt x="2561301" y="50062"/>
                  <a:pt x="2276448" y="-4069"/>
                  <a:pt x="2131466" y="18288"/>
                </a:cubicBezTo>
                <a:cubicBezTo>
                  <a:pt x="1986484" y="40645"/>
                  <a:pt x="1793482" y="35971"/>
                  <a:pt x="1488643" y="18288"/>
                </a:cubicBezTo>
                <a:cubicBezTo>
                  <a:pt x="1183804" y="605"/>
                  <a:pt x="1165655" y="13056"/>
                  <a:pt x="845820" y="18288"/>
                </a:cubicBezTo>
                <a:cubicBezTo>
                  <a:pt x="525985" y="23520"/>
                  <a:pt x="359281" y="20906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383280">
                <a:moveTo>
                  <a:pt x="0" y="0"/>
                </a:moveTo>
                <a:cubicBezTo>
                  <a:pt x="268344" y="9609"/>
                  <a:pt x="438266" y="25094"/>
                  <a:pt x="608990" y="0"/>
                </a:cubicBezTo>
                <a:cubicBezTo>
                  <a:pt x="779714" y="-25094"/>
                  <a:pt x="1051156" y="12077"/>
                  <a:pt x="1353312" y="0"/>
                </a:cubicBezTo>
                <a:cubicBezTo>
                  <a:pt x="1655468" y="-12077"/>
                  <a:pt x="1744944" y="15185"/>
                  <a:pt x="1928470" y="0"/>
                </a:cubicBezTo>
                <a:cubicBezTo>
                  <a:pt x="2111996" y="-15185"/>
                  <a:pt x="2262421" y="-9753"/>
                  <a:pt x="2503627" y="0"/>
                </a:cubicBezTo>
                <a:cubicBezTo>
                  <a:pt x="2744833" y="9753"/>
                  <a:pt x="3026048" y="-23784"/>
                  <a:pt x="3383280" y="0"/>
                </a:cubicBezTo>
                <a:cubicBezTo>
                  <a:pt x="3383198" y="4406"/>
                  <a:pt x="3383191" y="9982"/>
                  <a:pt x="3383280" y="18288"/>
                </a:cubicBezTo>
                <a:cubicBezTo>
                  <a:pt x="3162586" y="20850"/>
                  <a:pt x="2901132" y="28452"/>
                  <a:pt x="2740457" y="18288"/>
                </a:cubicBezTo>
                <a:cubicBezTo>
                  <a:pt x="2579782" y="8124"/>
                  <a:pt x="2388638" y="-13238"/>
                  <a:pt x="2097634" y="18288"/>
                </a:cubicBezTo>
                <a:cubicBezTo>
                  <a:pt x="1806630" y="49814"/>
                  <a:pt x="1687248" y="-8161"/>
                  <a:pt x="1454810" y="18288"/>
                </a:cubicBezTo>
                <a:cubicBezTo>
                  <a:pt x="1222372" y="44737"/>
                  <a:pt x="872924" y="37554"/>
                  <a:pt x="710489" y="18288"/>
                </a:cubicBezTo>
                <a:cubicBezTo>
                  <a:pt x="548054" y="-978"/>
                  <a:pt x="151263" y="49891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7536" l="0" r="0" t="7203"/>
          <a:stretch/>
        </p:blipFill>
        <p:spPr>
          <a:xfrm>
            <a:off x="260725" y="228200"/>
            <a:ext cx="3042049" cy="324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9250" y="456400"/>
            <a:ext cx="4272550" cy="27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5">
            <a:alphaModFix/>
          </a:blip>
          <a:srcRect b="0" l="18663" r="18068" t="0"/>
          <a:stretch/>
        </p:blipFill>
        <p:spPr>
          <a:xfrm>
            <a:off x="4185012" y="3471025"/>
            <a:ext cx="3434998" cy="301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725" y="3919675"/>
            <a:ext cx="3848674" cy="25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640080" y="304800"/>
            <a:ext cx="10908792" cy="1442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rPr lang="sv-SE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MFS</a:t>
            </a:r>
            <a:br>
              <a:rPr lang="sv-SE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sv-SE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Minor field studies</a:t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450080" y="1850683"/>
            <a:ext cx="3291840" cy="18288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eraction Design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17065" t="0"/>
          <a:stretch/>
        </p:blipFill>
        <p:spPr>
          <a:xfrm>
            <a:off x="20" y="2665139"/>
            <a:ext cx="6181981" cy="4192863"/>
          </a:xfrm>
          <a:custGeom>
            <a:rect b="b" l="l" r="r" t="t"/>
            <a:pathLst>
              <a:path extrusionOk="0" h="4192863" w="6005375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pply Now: Saksham Scholarship Programme for Drivers' Children – CAMPUZINE" id="112" name="Google Shape;112;p1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-1" l="17725" r="17742" t="0"/>
          <a:stretch/>
        </p:blipFill>
        <p:spPr>
          <a:xfrm>
            <a:off x="6096001" y="2654313"/>
            <a:ext cx="6096002" cy="420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Research Design: Definition, Types &amp; Characteristics | Leverage Edu"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1869" r="7479" t="0"/>
          <a:stretch/>
        </p:blipFill>
        <p:spPr>
          <a:xfrm>
            <a:off x="20" y="10"/>
            <a:ext cx="994706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 flipH="1">
            <a:off x="6986049" y="0"/>
            <a:ext cx="5205951" cy="6858000"/>
          </a:xfrm>
          <a:custGeom>
            <a:rect b="b" l="l" r="r" t="t"/>
            <a:pathLst>
              <a:path extrusionOk="0" h="6858000" w="5205951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7148226" y="0"/>
            <a:ext cx="5043774" cy="6858000"/>
          </a:xfrm>
          <a:custGeom>
            <a:rect b="b" l="l" r="r" t="t"/>
            <a:pathLst>
              <a:path extrusionOk="0" h="6858000" w="5043774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1" name="Google Shape;121;p16"/>
          <p:cNvSpPr/>
          <p:nvPr/>
        </p:nvSpPr>
        <p:spPr>
          <a:xfrm flipH="1">
            <a:off x="6697013" y="0"/>
            <a:ext cx="2529723" cy="6858000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2" name="Google Shape;122;p16"/>
          <p:cNvSpPr txBox="1"/>
          <p:nvPr>
            <p:ph type="title"/>
          </p:nvPr>
        </p:nvSpPr>
        <p:spPr>
          <a:xfrm>
            <a:off x="8046720" y="1045597"/>
            <a:ext cx="3633746" cy="15884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br>
              <a:rPr lang="sv-SE" sz="2500"/>
            </a:br>
            <a:br>
              <a:rPr lang="sv-SE" sz="2500"/>
            </a:br>
            <a:r>
              <a:rPr lang="sv-SE" sz="2500"/>
              <a:t>What is the study about?</a:t>
            </a:r>
            <a:endParaRPr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8046719" y="2722729"/>
            <a:ext cx="3633747" cy="2700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sv-SE" sz="2000"/>
              <a:t>Race relations / diversity in Brazil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sv-SE" sz="2000"/>
              <a:t>Disparity in society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sv-SE" sz="2000"/>
              <a:t>Different treatment among individuals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sv-SE" sz="2000"/>
              <a:t>Experiences of university students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sv-SE" sz="2000"/>
              <a:t>Quota &amp; affirmative action  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sv-SE" sz="5000"/>
              <a:t>Why is this important?</a:t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643278" y="2372868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630936" y="2660904"/>
            <a:ext cx="4818888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sv-SE" sz="2000"/>
              <a:t>Curious &amp; want to learn more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sv-SE" sz="2000"/>
              <a:t>Important to address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sv-SE" sz="2000"/>
              <a:t>”Broadcast” the issue in Sweden to raise awareness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sv-SE" sz="2000"/>
              <a:t>Interested in particular experiences of the participants</a:t>
            </a:r>
            <a:endParaRPr sz="2000"/>
          </a:p>
        </p:txBody>
      </p:sp>
      <p:pic>
        <p:nvPicPr>
          <p:cNvPr descr="Positionality and UX: Is it ever okay to be the user? | Spotless" id="132" name="Google Shape;1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7546" y="640080"/>
            <a:ext cx="4401971" cy="557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 txBox="1"/>
          <p:nvPr>
            <p:ph type="title"/>
          </p:nvPr>
        </p:nvSpPr>
        <p:spPr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br>
              <a:rPr lang="sv-SE" sz="3000"/>
            </a:br>
            <a:br>
              <a:rPr lang="sv-SE" sz="3000"/>
            </a:br>
            <a:r>
              <a:rPr lang="sv-SE" sz="3000"/>
              <a:t>What does participation entail?</a:t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572493" y="1681544"/>
            <a:ext cx="10972800" cy="18288"/>
          </a:xfrm>
          <a:custGeom>
            <a:rect b="b" l="l" r="r" t="t"/>
            <a:pathLst>
              <a:path extrusionOk="0" fill="none" h="18288" w="1097280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extrusionOk="0" h="18288" w="1097280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509"/>
            </a:schemeClr>
          </a:solidFill>
          <a:ln cap="rnd" cmpd="sng" w="44450">
            <a:solidFill>
              <a:schemeClr val="accent2">
                <a:alpha val="74509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572493" y="2071316"/>
            <a:ext cx="6713552" cy="4119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sv-SE" sz="2200"/>
              <a:t>Interview for approx. 1 hour in English/Portuguese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sv-SE" sz="2200"/>
              <a:t>Personal experiences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sv-SE" sz="2200"/>
              <a:t>Info letter and consent form </a:t>
            </a:r>
            <a:endParaRPr/>
          </a:p>
        </p:txBody>
      </p:sp>
      <p:pic>
        <p:nvPicPr>
          <p:cNvPr descr="Interview Research - Research Methods Guide - Research Guides at Virginia  Tech" id="141" name="Google Shape;141;p18"/>
          <p:cNvPicPr preferRelativeResize="0"/>
          <p:nvPr/>
        </p:nvPicPr>
        <p:blipFill rotWithShape="1">
          <a:blip r:embed="rId3">
            <a:alphaModFix/>
          </a:blip>
          <a:srcRect b="2" l="15437" r="12158" t="0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630936" y="381000"/>
            <a:ext cx="3419856" cy="2003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sv-SE" sz="4800"/>
              <a:t>Diversity in Sweden</a:t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 rot="5400000">
            <a:off x="3557015" y="1412748"/>
            <a:ext cx="1554480" cy="18288"/>
          </a:xfrm>
          <a:custGeom>
            <a:rect b="b" l="l" r="r" t="t"/>
            <a:pathLst>
              <a:path extrusionOk="0" fill="none" h="18288" w="155448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extrusionOk="0" h="18288" w="155448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4654295" y="381000"/>
            <a:ext cx="6894576" cy="2003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sv-SE" sz="2200"/>
              <a:t>Mainly ethnic Swedes, Finns, Danes and Sami people (indigenous of northern part of Scandinavia)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sv-SE" sz="2200"/>
              <a:t>Large waves of migration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sv-SE" sz="2200"/>
              <a:t>Yugoslavia, Iraq, Syria, Iran, Ethiopia, Somalia and Lebanon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sv-SE" sz="2200"/>
              <a:t>Multicultural society with 20% foreign born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sv-SE" sz="2200"/>
              <a:t>Racism, exclusion and marginalization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sv-SE" sz="2200"/>
              <a:t>Right wing SD </a:t>
            </a:r>
            <a:endParaRPr/>
          </a:p>
        </p:txBody>
      </p:sp>
      <p:pic>
        <p:nvPicPr>
          <p:cNvPr descr="Sweden in Pictures: 18 Beautiful Places to Photograph | PlanetWare" id="150" name="Google Shape;150;p19"/>
          <p:cNvPicPr preferRelativeResize="0"/>
          <p:nvPr/>
        </p:nvPicPr>
        <p:blipFill rotWithShape="1">
          <a:blip r:embed="rId3">
            <a:alphaModFix/>
          </a:blip>
          <a:srcRect b="2442" l="0" r="0" t="2440"/>
          <a:stretch/>
        </p:blipFill>
        <p:spPr>
          <a:xfrm>
            <a:off x="8" y="2668687"/>
            <a:ext cx="6095992" cy="4189309"/>
          </a:xfrm>
          <a:custGeom>
            <a:rect b="b" l="l" r="r" t="t"/>
            <a:pathLst>
              <a:path extrusionOk="0" h="4189309" w="6005375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Multicultural Sweden - the end of a myth - Demokratiezentrum für Transparenz" id="151" name="Google Shape;151;p19"/>
          <p:cNvPicPr preferRelativeResize="0"/>
          <p:nvPr/>
        </p:nvPicPr>
        <p:blipFill rotWithShape="1">
          <a:blip r:embed="rId4">
            <a:alphaModFix/>
          </a:blip>
          <a:srcRect b="-1" l="15828" r="1511" t="0"/>
          <a:stretch/>
        </p:blipFill>
        <p:spPr>
          <a:xfrm>
            <a:off x="6019800" y="2657872"/>
            <a:ext cx="6172193" cy="4200116"/>
          </a:xfrm>
          <a:custGeom>
            <a:rect b="b" l="l" r="r" t="t"/>
            <a:pathLst>
              <a:path extrusionOk="0" h="4200116" w="6006950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0" y="-12612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hank You Illustration Images - Free Download on Freepik" id="157" name="Google Shape;157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285" l="0" r="0" t="13537"/>
          <a:stretch/>
        </p:blipFill>
        <p:spPr>
          <a:xfrm>
            <a:off x="615790" y="508000"/>
            <a:ext cx="10960420" cy="579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